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7"/>
  </p:notesMasterIdLst>
  <p:sldIdLst>
    <p:sldId id="431" r:id="rId2"/>
    <p:sldId id="433" r:id="rId3"/>
    <p:sldId id="470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9" r:id="rId19"/>
    <p:sldId id="450" r:id="rId20"/>
    <p:sldId id="451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3" r:id="rId32"/>
    <p:sldId id="466" r:id="rId33"/>
    <p:sldId id="467" r:id="rId34"/>
    <p:sldId id="468" r:id="rId35"/>
    <p:sldId id="469" r:id="rId36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CBB563-115B-4DBC-AC2E-BEB8325E57FE}">
  <a:tblStyle styleId="{3CCBB563-115B-4DBC-AC2E-BEB8325E57FE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D0D1D2"/>
          </a:solidFill>
        </a:fill>
      </a:tcStyle>
    </a:wholeTbl>
    <a:band2H>
      <a:tcTxStyle b="off" i="of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767C85"/>
          </a:solidFill>
        </a:fill>
      </a:tcStyle>
    </a:firstRow>
  </a:tblStyle>
  <a:tblStyle styleId="{CB69B910-C896-4310-8037-CF583CF93329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5" autoAdjust="0"/>
    <p:restoredTop sz="82272" autoAdjust="0"/>
  </p:normalViewPr>
  <p:slideViewPr>
    <p:cSldViewPr snapToGrid="0" snapToObjects="1">
      <p:cViewPr varScale="1">
        <p:scale>
          <a:sx n="36" d="100"/>
          <a:sy n="36" d="100"/>
        </p:scale>
        <p:origin x="1085" y="3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61124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1eYniJ0Rnk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7" name="Shape 1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8" name="Shape 15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XOR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은 안됨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! / MLP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면 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할수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있음 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/ 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근데 이거 학습 못해</a:t>
            </a:r>
            <a:endParaRPr lang="en-US" altLang="ko-KR" sz="2200" b="0" i="0" u="none" strike="noStrike" cap="none" dirty="0">
              <a:latin typeface="Helvetica Neue"/>
              <a:ea typeface="Helvetica Neue"/>
              <a:cs typeface="Helvetica Neue"/>
              <a:sym typeface="Wingdings" panose="05000000000000000000" pitchFamily="2" charset="2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SKynet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==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DeepNet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반란군이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보낸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분일지도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: Neural Network 20년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정도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발전을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늦게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함.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5" name="Shape 1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층을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몇개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더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넣어야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하는데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나도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그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학습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방법을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모르는데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너희도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안된다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글을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잘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쓰신듯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매우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설득력있었고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모두에게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받아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들여짐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AI 의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암흑기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69-86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3" name="Shape 153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에러를 뒤로 전달하면 되지 않을까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민스키의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말을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듣지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않음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사람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귓등으로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흘린분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Hinton.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Paul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이 먼저 했는데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암흑기라 묻힘 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– Minsky 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한테도 말했는데 관심도 없음</a:t>
            </a:r>
            <a:endParaRPr lang="en-US" altLang="ko-KR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Hinton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이 독자적으로 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만들어냄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재발견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hape 1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1" name="Shape 15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다른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한편으로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, 또 말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안들은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사람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LeCun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고양이 시신경 보니 일부만 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작동하는걸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발견함</a:t>
            </a:r>
            <a:endParaRPr lang="en-US" altLang="ko-KR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그림을 볼 때 부분 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부분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담당하는 신경망이 있고 그것이 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조합되는건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아닐까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hape 15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9" name="Shape 15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“At some point in the late 1990s, one of these systems was reading 10 to 20% of all the checks in the US.”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그림을 잘라서 부분부분 학습 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한뒤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나중에 합치는 네트워크를 합쳐보자</a:t>
            </a:r>
            <a:endParaRPr lang="en-US" altLang="ko-KR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알파고도 이거 사용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성능 베리 굳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5" name="Shape 15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“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Alvinn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: An autonomous land vehicle in a neural network”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구글자동차가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처음이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아님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이때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차도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만들고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CMU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에 있는 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Lab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Shape 15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3" name="Shape 15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터미네이터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영화에서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분명히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뉴럴넷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컴퓨터라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말합니다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무섭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~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9" name="Shape 15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2~3개의 Hidden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Layer는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Backprop으로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계산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가능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우리는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10^11개의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있고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간단한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일을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할때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대략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10단계를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거침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복잡한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일을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위해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many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layers가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필요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 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뒤로 가면 에러가 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희석되서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학습이 잘 안됨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다른애들한테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밀림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훨씬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어려운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문제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SVM, 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랜덤포레스트가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더 잘되네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차 암흑기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Shape 1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0" name="Shape 15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당장 돈이 되는게 아닌 연구를 권장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8" name="Shape 1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4" name="Shape 14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뇌를 관찰해보고 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2가지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놀람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: 1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너무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복잡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함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유닛은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너무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간단함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단지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수가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많을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뿐임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10^11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Shape 16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큰 </a:t>
            </a:r>
            <a:r>
              <a:rPr lang="en-US" altLang="ko-KR" dirty="0"/>
              <a:t>breakthrough</a:t>
            </a:r>
            <a:r>
              <a:rPr lang="ko-KR" altLang="en-US" dirty="0"/>
              <a:t>가 되는 두 논문을 발표</a:t>
            </a:r>
            <a:endParaRPr dirty="0"/>
          </a:p>
        </p:txBody>
      </p:sp>
      <p:sp>
        <p:nvSpPr>
          <p:cNvPr id="1605" name="Shape 16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초기값을 잘 </a:t>
            </a:r>
            <a:r>
              <a:rPr lang="ko-KR" altLang="en-US" dirty="0" err="1"/>
              <a:t>못주고</a:t>
            </a:r>
            <a:r>
              <a:rPr lang="ko-KR" altLang="en-US" dirty="0"/>
              <a:t> 있었다</a:t>
            </a:r>
            <a:r>
              <a:rPr lang="en-US" altLang="ko-KR" dirty="0"/>
              <a:t>. (2006)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신경망을 깊게 구축하면 복잡한 문제를 풀 수 있다</a:t>
            </a:r>
            <a:r>
              <a:rPr lang="en-US" altLang="ko-KR" dirty="0"/>
              <a:t>.(2007)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이름을 좀 바꿔보자</a:t>
            </a:r>
            <a:r>
              <a:rPr lang="en-US" altLang="ko-KR" dirty="0"/>
              <a:t>(</a:t>
            </a:r>
            <a:r>
              <a:rPr lang="ko-KR" altLang="en-US" dirty="0" err="1"/>
              <a:t>딥러닝</a:t>
            </a:r>
            <a:r>
              <a:rPr lang="en-US" altLang="ko-KR" dirty="0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ko-KR" altLang="en-US" dirty="0" err="1"/>
              <a:t>히든</a:t>
            </a:r>
            <a:r>
              <a:rPr lang="ko-KR" altLang="en-US" dirty="0"/>
              <a:t> 레이어의 수가 </a:t>
            </a:r>
            <a:r>
              <a:rPr lang="en-US" altLang="ko-KR" dirty="0"/>
              <a:t>2</a:t>
            </a:r>
            <a:r>
              <a:rPr lang="ko-KR" altLang="en-US" dirty="0"/>
              <a:t>개 이상이면 </a:t>
            </a:r>
            <a:r>
              <a:rPr lang="en-US" altLang="ko-KR" dirty="0"/>
              <a:t>Deep </a:t>
            </a:r>
            <a:r>
              <a:rPr lang="ko-KR" altLang="en-US" dirty="0"/>
              <a:t>이라고 부름</a:t>
            </a:r>
            <a:endParaRPr dirty="0"/>
          </a:p>
        </p:txBody>
      </p:sp>
      <p:sp>
        <p:nvSpPr>
          <p:cNvPr id="1611" name="Shape 16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8" name="Shape 16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정말 주목을 받게 된 계기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잘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되는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구나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SVM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보다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1~2%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성능개선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좋음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5" name="Shape 16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Alex(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힌튼연구실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박사연구원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, AlexNet26.2-&gt;15.3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Shape 1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6" name="Shape 16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그후로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점점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발전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지금은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사람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스탠포드 대학원생들 공부해서 푼 것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보다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잘함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Shape 16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그림을 설명</a:t>
            </a:r>
            <a:endParaRPr dirty="0"/>
          </a:p>
        </p:txBody>
      </p:sp>
      <p:sp>
        <p:nvSpPr>
          <p:cNvPr id="1654" name="Shape 16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Shape 1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1" name="Shape 16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API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를 자동으로 예측을 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해줌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65% (previous 25% correct)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Shape 16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2" name="Shape 1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7" name="Shape 16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https://youtu.be/V1eYniJ0Rnk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적절한 모델과</a:t>
            </a:r>
            <a:r>
              <a:rPr lang="en-US" altLang="ko-KR" dirty="0"/>
              <a:t>, </a:t>
            </a:r>
            <a:r>
              <a:rPr lang="ko-KR" altLang="en-US" dirty="0"/>
              <a:t>양질의 데이터만 있으면 모든 걸 </a:t>
            </a:r>
            <a:r>
              <a:rPr lang="ko-KR" altLang="en-US" dirty="0" err="1"/>
              <a:t>할수</a:t>
            </a:r>
            <a:r>
              <a:rPr lang="ko-KR" altLang="en-US"/>
              <a:t> 있음</a:t>
            </a:r>
            <a:endParaRPr/>
          </a:p>
        </p:txBody>
      </p:sp>
      <p:sp>
        <p:nvSpPr>
          <p:cNvPr id="1683" name="Shape 16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4" name="Shape 14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뇌를 관찰해보고 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2가지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놀람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: 1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너무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복잡함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유닛은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너무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간단함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단지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수가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많을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뿐임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 10^11</a:t>
            </a:r>
          </a:p>
        </p:txBody>
      </p:sp>
    </p:spTree>
    <p:extLst>
      <p:ext uri="{BB962C8B-B14F-4D97-AF65-F5344CB8AC3E}">
        <p14:creationId xmlns:p14="http://schemas.microsoft.com/office/powerpoint/2010/main" val="780870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Shape 16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88" name="Shape 16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유투브 자막</a:t>
            </a:r>
            <a:endParaRPr dirty="0"/>
          </a:p>
        </p:txBody>
      </p:sp>
      <p:sp>
        <p:nvSpPr>
          <p:cNvPr id="1701" name="Shape 17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Shape 17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/>
              <a:t>넷플릭스</a:t>
            </a:r>
            <a:r>
              <a:rPr lang="ko-KR" altLang="en-US" dirty="0"/>
              <a:t> 추천</a:t>
            </a:r>
            <a:endParaRPr dirty="0"/>
          </a:p>
        </p:txBody>
      </p:sp>
      <p:sp>
        <p:nvSpPr>
          <p:cNvPr id="1717" name="Shape 1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아마존 추천</a:t>
            </a:r>
            <a:endParaRPr dirty="0"/>
          </a:p>
        </p:txBody>
      </p:sp>
      <p:sp>
        <p:nvSpPr>
          <p:cNvPr id="1722" name="Shape 17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옷 장사를 할 때도 </a:t>
            </a:r>
            <a:r>
              <a:rPr lang="ko-KR" altLang="en-US" dirty="0" err="1"/>
              <a:t>어떤식으로</a:t>
            </a:r>
            <a:r>
              <a:rPr lang="ko-KR" altLang="en-US" dirty="0"/>
              <a:t> </a:t>
            </a:r>
            <a:r>
              <a:rPr lang="ko-KR" altLang="en-US" dirty="0" err="1"/>
              <a:t>큐레이팅을</a:t>
            </a:r>
            <a:r>
              <a:rPr lang="ko-KR" altLang="en-US" dirty="0"/>
              <a:t> 할지 분석 </a:t>
            </a:r>
            <a:r>
              <a:rPr lang="ko-KR" altLang="en-US" dirty="0" err="1"/>
              <a:t>할수</a:t>
            </a:r>
            <a:r>
              <a:rPr lang="ko-KR" altLang="en-US" dirty="0"/>
              <a:t> 있음</a:t>
            </a:r>
            <a:endParaRPr dirty="0"/>
          </a:p>
        </p:txBody>
      </p:sp>
      <p:sp>
        <p:nvSpPr>
          <p:cNvPr id="1727" name="Shape 1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Shape 173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34" name="Shape 17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hape 1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2" name="Shape 14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이런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정도의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유닛은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우리도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만들수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있겠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는데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어떤 값을 넘어가면 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1, 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못넘으면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을 주는 </a:t>
            </a:r>
            <a:r>
              <a:rPr lang="en-US" altLang="ko-KR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activation function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을 </a:t>
            </a:r>
            <a:r>
              <a:rPr lang="ko-KR" alt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만듬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8" name="Shape 14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그때는 지금과 같은 Python이 없었슴. PC도 없어서 직접 선으로 연결.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라디오 같은 것은 웨잇을 조정하는 장치.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7" name="Shape 14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허풍이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너무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쎄버림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- 큰 </a:t>
            </a:r>
            <a:r>
              <a:rPr lang="en-US" sz="22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기대</a:t>
            </a: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….</a:t>
            </a:r>
          </a:p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Frank </a:t>
            </a:r>
            <a:r>
              <a:rPr lang="ko-KR" altLang="en-US" sz="22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박사가 쓴 글</a:t>
            </a:r>
            <a:endParaRPr lang="en-US"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간단하게 </a:t>
            </a:r>
            <a:r>
              <a:rPr lang="en-US" altLang="ko-KR" dirty="0"/>
              <a:t>linearly separable </a:t>
            </a:r>
            <a:r>
              <a:rPr lang="ko-KR" altLang="en-US" dirty="0"/>
              <a:t>함</a:t>
            </a:r>
            <a:endParaRPr dirty="0"/>
          </a:p>
        </p:txBody>
      </p:sp>
      <p:sp>
        <p:nvSpPr>
          <p:cNvPr id="1505" name="Shape 1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Shape 1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/>
              <a:t>Linear</a:t>
            </a:r>
            <a:r>
              <a:rPr lang="ko-KR" altLang="en-US" sz="2400" dirty="0"/>
              <a:t>로는 절대 구분 할 수 없음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833937" y="2303858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833937" y="7072311"/>
            <a:ext cx="14716126" cy="15894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376" cy="498475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387453" y="1785936"/>
            <a:ext cx="15609094" cy="10144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idx="2"/>
          </p:nvPr>
        </p:nvSpPr>
        <p:spPr>
          <a:xfrm>
            <a:off x="12495609" y="7161609"/>
            <a:ext cx="7500937" cy="53042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pic" idx="3"/>
          </p:nvPr>
        </p:nvSpPr>
        <p:spPr>
          <a:xfrm>
            <a:off x="12504353" y="1250155"/>
            <a:ext cx="7500939" cy="53042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4"/>
          </p:nvPr>
        </p:nvSpPr>
        <p:spPr>
          <a:xfrm>
            <a:off x="4387453" y="1250155"/>
            <a:ext cx="7500937" cy="11215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833937" y="8947546"/>
            <a:ext cx="14716126" cy="66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833937" y="6000353"/>
            <a:ext cx="14716126" cy="96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80560" y="3893342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092200" marR="0" lvl="0" indent="-103123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1083" marR="0" lvl="1" indent="-391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2004483" marR="0" lvl="2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537883" marR="0" lvl="3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134783" marR="0" lvl="4" indent="-39158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952882" y="13019484"/>
            <a:ext cx="460376" cy="498475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833937" y="2303858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833937" y="7072311"/>
            <a:ext cx="14716126" cy="15894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pic" idx="2"/>
          </p:nvPr>
        </p:nvSpPr>
        <p:spPr>
          <a:xfrm>
            <a:off x="5307210" y="892967"/>
            <a:ext cx="13751719" cy="83224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935814" y="13001625"/>
            <a:ext cx="494513" cy="511174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833937" y="4536280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12495609" y="892967"/>
            <a:ext cx="7500937" cy="11572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387453" y="892967"/>
            <a:ext cx="7500937" cy="5607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387453" y="6697264"/>
            <a:ext cx="7500937" cy="57685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pic" idx="2"/>
          </p:nvPr>
        </p:nvSpPr>
        <p:spPr>
          <a:xfrm>
            <a:off x="12495609" y="3661171"/>
            <a:ext cx="7500937" cy="8840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7500937" cy="8840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65364" marR="0" lvl="0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marR="0" lvl="1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marR="0" lvl="2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marR="0" lvl="3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marR="0" lvl="4" indent="-28438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17361" marR="0" lvl="0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61861" marR="0" lvl="1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6361" marR="0" lvl="2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50861" marR="0" lvl="3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95361" marR="0" lvl="4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9861" marR="0" lvl="5" indent="-37923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84361" marR="0" lvl="6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8861" marR="0" lvl="7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73361" marR="0" lvl="8" indent="-37923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935814" y="13010553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learningì ëí ì´ë¯¸ì§ ê²ìê²°ê³¼">
            <a:extLst>
              <a:ext uri="{FF2B5EF4-FFF2-40B4-BE49-F238E27FC236}">
                <a16:creationId xmlns:a16="http://schemas.microsoft.com/office/drawing/2014/main" id="{E6D4E91F-2A63-4DC3-AEFE-D19226811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12" y="0"/>
            <a:ext cx="22194175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EDE69A-5217-4381-8CB7-4EF16D9AF664}"/>
              </a:ext>
            </a:extLst>
          </p:cNvPr>
          <p:cNvSpPr txBox="1"/>
          <p:nvPr/>
        </p:nvSpPr>
        <p:spPr>
          <a:xfrm>
            <a:off x="2701636" y="11762509"/>
            <a:ext cx="6069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Deep Learning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Perceptrons (1969)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by</a:t>
            </a: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7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Marvin Minsky, founder of the MIT AI Lab</a:t>
            </a:r>
          </a:p>
        </p:txBody>
      </p:sp>
      <p:sp>
        <p:nvSpPr>
          <p:cNvPr id="1521" name="Shape 1521"/>
          <p:cNvSpPr txBox="1">
            <a:spLocks noGrp="1"/>
          </p:cNvSpPr>
          <p:nvPr>
            <p:ph type="body" idx="1"/>
          </p:nvPr>
        </p:nvSpPr>
        <p:spPr>
          <a:xfrm>
            <a:off x="9705999" y="4568332"/>
            <a:ext cx="12580973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need to use MLP, multilayer perceptrons (multilayer neural nets)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 one on earth had found a viable way to train MLPs good enough to learn such simple functions.</a:t>
            </a:r>
          </a:p>
        </p:txBody>
      </p:sp>
      <p:pic>
        <p:nvPicPr>
          <p:cNvPr id="1522" name="Shape 15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5572" y="4190369"/>
            <a:ext cx="5861766" cy="879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“No one on earth had found a viable way to train*”</a:t>
            </a:r>
          </a:p>
        </p:txBody>
      </p:sp>
      <p:pic>
        <p:nvPicPr>
          <p:cNvPr id="1528" name="Shape 15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9762" y="3998448"/>
            <a:ext cx="14580235" cy="7151872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Shape 1530"/>
          <p:cNvSpPr/>
          <p:nvPr/>
        </p:nvSpPr>
        <p:spPr>
          <a:xfrm>
            <a:off x="0" y="12696824"/>
            <a:ext cx="8691673" cy="10191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60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*Marvin </a:t>
            </a:r>
            <a:r>
              <a:rPr lang="en-US" sz="6000" b="0" i="0" u="none" strike="noStrike" cap="none" dirty="0" err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Minsky</a:t>
            </a:r>
            <a:r>
              <a:rPr lang="en-US" sz="60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1969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Shape 1535"/>
          <p:cNvSpPr txBox="1">
            <a:spLocks noGrp="1"/>
          </p:cNvSpPr>
          <p:nvPr>
            <p:ph type="title"/>
          </p:nvPr>
        </p:nvSpPr>
        <p:spPr>
          <a:xfrm>
            <a:off x="-21836" y="325064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7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(1974, 1982 by Paul Werbos, 1986 by Hinton)</a:t>
            </a:r>
          </a:p>
        </p:txBody>
      </p:sp>
      <p:pic>
        <p:nvPicPr>
          <p:cNvPr id="1536" name="Shape 15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267" y="4952662"/>
            <a:ext cx="20798220" cy="88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Shape 1537"/>
          <p:cNvSpPr/>
          <p:nvPr/>
        </p:nvSpPr>
        <p:spPr>
          <a:xfrm>
            <a:off x="1399571" y="9822268"/>
            <a:ext cx="21584856" cy="39592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8" name="Shape 1538"/>
          <p:cNvSpPr/>
          <p:nvPr/>
        </p:nvSpPr>
        <p:spPr>
          <a:xfrm>
            <a:off x="909878" y="11631329"/>
            <a:ext cx="22564242" cy="2047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4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https://devblogs.nvidia.com/parallelforall/inference-next-step-gpu-accelerated-deep-learning/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" name="Shape 15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407" y="88672"/>
            <a:ext cx="24524230" cy="136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Shape 1544"/>
          <p:cNvSpPr/>
          <p:nvPr/>
        </p:nvSpPr>
        <p:spPr>
          <a:xfrm>
            <a:off x="1548390" y="10394632"/>
            <a:ext cx="15772737" cy="1728102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“At some point in the late 1990s, one of these systems was reading 10 to 20% of all the checks in the US.”</a:t>
            </a:r>
          </a:p>
        </p:txBody>
      </p:sp>
      <p:sp>
        <p:nvSpPr>
          <p:cNvPr id="1545" name="Shape 1545"/>
          <p:cNvSpPr/>
          <p:nvPr/>
        </p:nvSpPr>
        <p:spPr>
          <a:xfrm>
            <a:off x="1164116" y="3649212"/>
            <a:ext cx="22671853" cy="86917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6" name="Shape 15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028" y="3346601"/>
            <a:ext cx="13023941" cy="8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Shape 15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407" y="88672"/>
            <a:ext cx="24524230" cy="136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endParaRPr sz="9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8" name="Shape 1558"/>
          <p:cNvSpPr txBox="1">
            <a:spLocks noGrp="1"/>
          </p:cNvSpPr>
          <p:nvPr>
            <p:ph type="body" idx="1"/>
          </p:nvPr>
        </p:nvSpPr>
        <p:spPr>
          <a:xfrm>
            <a:off x="480560" y="3893342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59" name="Shape 15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280" y="-109311"/>
            <a:ext cx="25268574" cy="15604957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Shape 1560"/>
          <p:cNvSpPr/>
          <p:nvPr/>
        </p:nvSpPr>
        <p:spPr>
          <a:xfrm>
            <a:off x="7958889" y="12926282"/>
            <a:ext cx="16496665" cy="904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“Alvinn: An autonomous land vehicle in a neural network”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Shape 15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4680" y="-1711"/>
            <a:ext cx="20093759" cy="13122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Shape 1566"/>
          <p:cNvSpPr/>
          <p:nvPr/>
        </p:nvSpPr>
        <p:spPr>
          <a:xfrm>
            <a:off x="8281950" y="12900139"/>
            <a:ext cx="16043276" cy="828675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http://pages.cs.wisc.edu/~jerryzhu/cs540/handouts/neural.pdf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 BIG problem</a:t>
            </a:r>
          </a:p>
        </p:txBody>
      </p:sp>
      <p:sp>
        <p:nvSpPr>
          <p:cNvPr id="1572" name="Shape 1572"/>
          <p:cNvSpPr txBox="1">
            <a:spLocks noGrp="1"/>
          </p:cNvSpPr>
          <p:nvPr>
            <p:ph type="body" idx="1"/>
          </p:nvPr>
        </p:nvSpPr>
        <p:spPr>
          <a:xfrm>
            <a:off x="480560" y="2383525"/>
            <a:ext cx="23422877" cy="6938559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just did not work well for normal neural nets with many layers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Other rising machine learning algorithms: SVM, RandomForest, etc.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1995</a:t>
            </a: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“Comparison of Learning Algorithms For Handwritten Digit Recognition” by LeCun et al. found that this new approach worked better</a:t>
            </a:r>
          </a:p>
        </p:txBody>
      </p:sp>
      <p:grpSp>
        <p:nvGrpSpPr>
          <p:cNvPr id="1573" name="Shape 1573"/>
          <p:cNvGrpSpPr/>
          <p:nvPr/>
        </p:nvGrpSpPr>
        <p:grpSpPr>
          <a:xfrm>
            <a:off x="3007199" y="9292767"/>
            <a:ext cx="18369602" cy="3278880"/>
            <a:chOff x="0" y="0"/>
            <a:chExt cx="18369602" cy="3278878"/>
          </a:xfrm>
        </p:grpSpPr>
        <p:pic>
          <p:nvPicPr>
            <p:cNvPr id="1574" name="Shape 15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6581263" cy="3278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5" name="Shape 157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92555" y="0"/>
              <a:ext cx="6581263" cy="3278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Shape 15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95782" y="0"/>
              <a:ext cx="6581264" cy="3278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7" name="Shape 15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788338" y="0"/>
              <a:ext cx="6581264" cy="32788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Shape 1592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CIFAR</a:t>
            </a:r>
          </a:p>
        </p:txBody>
      </p:sp>
      <p:sp>
        <p:nvSpPr>
          <p:cNvPr id="1593" name="Shape 1593"/>
          <p:cNvSpPr txBox="1">
            <a:spLocks noGrp="1"/>
          </p:cNvSpPr>
          <p:nvPr>
            <p:ph type="body" idx="1"/>
          </p:nvPr>
        </p:nvSpPr>
        <p:spPr>
          <a:xfrm>
            <a:off x="480560" y="2983957"/>
            <a:ext cx="23422877" cy="7748085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Canadian Institute for Advanced Research (CIFAR)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CIFAR encourages basic research </a:t>
            </a:r>
            <a:r>
              <a:rPr lang="en-US" sz="5600" b="0" i="1" u="sng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without direct application</a:t>
            </a: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was what motivated </a:t>
            </a:r>
            <a:r>
              <a:rPr lang="en-US" sz="56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Hinton</a:t>
            </a: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to move to Canada in 1987, and funded his work afterward.</a:t>
            </a:r>
          </a:p>
        </p:txBody>
      </p:sp>
      <p:pic>
        <p:nvPicPr>
          <p:cNvPr id="1594" name="Shape 15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0382" y="8798893"/>
            <a:ext cx="11858402" cy="528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“Everyone else was doing something different"</a:t>
            </a:r>
          </a:p>
        </p:txBody>
      </p:sp>
      <p:sp>
        <p:nvSpPr>
          <p:cNvPr id="1601" name="Shape 1601"/>
          <p:cNvSpPr txBox="1">
            <a:spLocks noGrp="1"/>
          </p:cNvSpPr>
          <p:nvPr>
            <p:ph type="body" idx="1"/>
          </p:nvPr>
        </p:nvSpPr>
        <p:spPr>
          <a:xfrm>
            <a:off x="480560" y="3600126"/>
            <a:ext cx="23422877" cy="8030483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“It was the </a:t>
            </a:r>
            <a:r>
              <a:rPr lang="en-US" sz="5600" b="0" i="1" u="sng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worst possible time</a:t>
            </a: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,” says </a:t>
            </a:r>
            <a:r>
              <a:rPr lang="en-US" sz="5600" b="0" i="0" u="none" strike="noStrike" cap="none" dirty="0" err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Bengio</a:t>
            </a: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a professor at the </a:t>
            </a:r>
            <a:r>
              <a:rPr lang="en-US" sz="5600" b="0" i="0" u="none" strike="noStrike" cap="none" dirty="0" err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Université</a:t>
            </a: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de Montréal and co-director of the CIFAR program since it was renewed last year. “Everyone else was doing something different. Somehow, Geoff convinced them.”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“We should give (CIFAR) a lot of credit for </a:t>
            </a:r>
            <a:r>
              <a:rPr lang="en-US" sz="5600" b="0" i="1" u="sng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making that gamble</a:t>
            </a: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.”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CIFAR “had a huge impact in forming a community around deep learning,” adds </a:t>
            </a:r>
            <a:r>
              <a:rPr lang="en-US" sz="5600" b="0" i="0" u="none" strike="noStrike" cap="none" dirty="0" err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LeCun</a:t>
            </a:r>
            <a:endParaRPr lang="en-US" sz="5600" b="0" i="0" u="none" strike="noStrike" cap="none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F635EA-4D88-4AB4-BAB0-BD290E44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2" y="1325707"/>
            <a:ext cx="23012176" cy="110645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Shape 16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491" y="-744160"/>
            <a:ext cx="24384000" cy="1677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Shape 1608"/>
          <p:cNvSpPr txBox="1">
            <a:spLocks noGrp="1"/>
          </p:cNvSpPr>
          <p:nvPr>
            <p:ph type="body" idx="1"/>
          </p:nvPr>
        </p:nvSpPr>
        <p:spPr>
          <a:xfrm>
            <a:off x="5308328" y="2839640"/>
            <a:ext cx="14742329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71000"/>
              <a:buFont typeface="Gill Sans"/>
              <a:buChar char="•"/>
            </a:pPr>
            <a:r>
              <a:rPr lang="en-US" sz="67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In 2006, Hinton, Simon Osindero, and Yee-Whye Teh published,“A fast learning algorithm for deep belief nets”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FFFFFF"/>
              </a:buClr>
              <a:buSzPct val="171000"/>
              <a:buFont typeface="Gill Sans"/>
              <a:buChar char="•"/>
            </a:pPr>
            <a:r>
              <a:rPr lang="en-US" sz="67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Yoshua Bengio et al. in 2007 with “Greedy Layer-Wise Training of Deep Networks”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Shape 1613"/>
          <p:cNvSpPr txBox="1">
            <a:spLocks noGrp="1"/>
          </p:cNvSpPr>
          <p:nvPr>
            <p:ph type="body" idx="1"/>
          </p:nvPr>
        </p:nvSpPr>
        <p:spPr>
          <a:xfrm>
            <a:off x="2030700" y="3380764"/>
            <a:ext cx="20322599" cy="883696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0999"/>
              <a:buFont typeface="Gill Sans"/>
              <a:buNone/>
            </a:pPr>
            <a:endParaRPr sz="6100" b="0" i="0" u="none" strike="noStrike" cap="none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0999"/>
              <a:buFont typeface="Gill Sans"/>
              <a:buChar char="•"/>
            </a:pPr>
            <a:r>
              <a:rPr lang="en-US" sz="6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networks with many layers really could be trained well</a:t>
            </a:r>
            <a:r>
              <a:rPr lang="en-US" sz="6100" b="0" i="0" u="none" strike="noStrike" cap="none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6100" b="0" i="1" u="sng" strike="noStrike" cap="none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if the weights are initialized in a clever way</a:t>
            </a:r>
            <a:r>
              <a:rPr lang="en-US" sz="6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rather than randomly.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0999"/>
              <a:buFont typeface="Gill Sans"/>
              <a:buChar char="•"/>
            </a:pPr>
            <a:r>
              <a:rPr lang="en-US" sz="6100" b="0" i="0" u="none" strike="noStrike" cap="none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Deep</a:t>
            </a:r>
            <a:r>
              <a:rPr lang="en-US" sz="6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machine learning methods are more efficient for difficult problems than shallow methods. </a:t>
            </a:r>
          </a:p>
          <a:p>
            <a:pPr marL="1092200" marR="0" lvl="0" indent="-711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0999"/>
              <a:buFont typeface="Gill Sans"/>
              <a:buChar char="•"/>
            </a:pPr>
            <a:r>
              <a:rPr lang="en-US" sz="6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Rebranding to </a:t>
            </a:r>
            <a:r>
              <a:rPr lang="en-US" sz="6100" b="1" i="1" u="sng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Nets</a:t>
            </a:r>
            <a:r>
              <a:rPr lang="en-US" sz="61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sz="6100" b="1" i="1" u="sng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</a:t>
            </a:r>
          </a:p>
        </p:txBody>
      </p:sp>
      <p:sp>
        <p:nvSpPr>
          <p:cNvPr id="1614" name="Shape 161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10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Breakthrough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63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 2006 and 2007 by Hinton and Bengio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Shape 16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383" y="-14978"/>
            <a:ext cx="18769218" cy="1394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908975" y="-41132"/>
            <a:ext cx="5897588" cy="1436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Shape 16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72584" y="-66532"/>
            <a:ext cx="5897588" cy="1436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Shape 16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27011" y="-657056"/>
            <a:ext cx="3490149" cy="1580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Shape 16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14587" y="-1044692"/>
            <a:ext cx="3490149" cy="1580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Shape 16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3600" y="-377629"/>
            <a:ext cx="21116798" cy="1409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Shape 16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39789" y="4254271"/>
            <a:ext cx="2011637" cy="910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Shape 16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60928" y="3762260"/>
            <a:ext cx="2011637" cy="910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84326" y="4254271"/>
            <a:ext cx="2011637" cy="910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27187" y="4254271"/>
            <a:ext cx="2011636" cy="910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Shape 16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0013" y="4840673"/>
            <a:ext cx="346876" cy="157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Shape 1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2489" y="4264657"/>
            <a:ext cx="499084" cy="226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Shape 16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9731" y="3137081"/>
            <a:ext cx="880494" cy="398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Shape 16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89320" y="4000701"/>
            <a:ext cx="499084" cy="226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Shape 16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7910" y="2938284"/>
            <a:ext cx="880495" cy="398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Shape 16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70328" y="2938284"/>
            <a:ext cx="880494" cy="398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Shape 16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70932" y="3137081"/>
            <a:ext cx="880495" cy="398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Shape 1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13209" y="-12625353"/>
            <a:ext cx="3306527" cy="149738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Shape 1642"/>
          <p:cNvSpPr/>
          <p:nvPr/>
        </p:nvSpPr>
        <p:spPr>
          <a:xfrm>
            <a:off x="12924417" y="4942287"/>
            <a:ext cx="1285240" cy="904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5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3" name="Shape 1643"/>
          <p:cNvSpPr/>
          <p:nvPr/>
        </p:nvSpPr>
        <p:spPr>
          <a:xfrm>
            <a:off x="11292721" y="4662887"/>
            <a:ext cx="8570494" cy="146367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 scaled="0"/>
          </a:gradFill>
          <a:ln>
            <a:noFill/>
          </a:ln>
          <a:effectLst>
            <a:outerShdw blurRad="50799" dist="25400" dir="5400000" rotWithShape="0">
              <a:srgbClr val="000000">
                <a:alpha val="49803"/>
              </a:srgbClr>
            </a:outerShdw>
          </a:effectLst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8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26.2% to 15.3%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Shape 16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8283" y="-689635"/>
            <a:ext cx="3490147" cy="1580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Shape 1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14587" y="-1044692"/>
            <a:ext cx="3490149" cy="1580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Shape 16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3600" y="-377629"/>
            <a:ext cx="21116798" cy="1409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Shape 1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0013" y="4840673"/>
            <a:ext cx="346876" cy="157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networks that can explain photos</a:t>
            </a:r>
          </a:p>
        </p:txBody>
      </p:sp>
      <p:pic>
        <p:nvPicPr>
          <p:cNvPr id="1657" name="Shape 16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4951" y="4725157"/>
            <a:ext cx="17274224" cy="70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Shape 166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API Learning*</a:t>
            </a:r>
          </a:p>
        </p:txBody>
      </p:sp>
      <p:pic>
        <p:nvPicPr>
          <p:cNvPr id="1664" name="Shape 16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4858" y="3248207"/>
            <a:ext cx="13054282" cy="581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Shape 16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720" y="9867736"/>
            <a:ext cx="7966456" cy="18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Shape 16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64990" y="10165057"/>
            <a:ext cx="13054281" cy="121218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Shape 1667"/>
          <p:cNvSpPr/>
          <p:nvPr/>
        </p:nvSpPr>
        <p:spPr>
          <a:xfrm>
            <a:off x="9322584" y="10253771"/>
            <a:ext cx="1270001" cy="1034755"/>
          </a:xfrm>
          <a:prstGeom prst="rightArrow">
            <a:avLst>
              <a:gd name="adj1" fmla="val 32000"/>
              <a:gd name="adj2" fmla="val 57334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63500" dist="12700" rotWithShape="0">
              <a:srgbClr val="000000">
                <a:alpha val="49803"/>
              </a:srgbClr>
            </a:outerShdw>
          </a:effectLst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8" name="Shape 1668"/>
          <p:cNvSpPr/>
          <p:nvPr/>
        </p:nvSpPr>
        <p:spPr>
          <a:xfrm>
            <a:off x="13739831" y="9196589"/>
            <a:ext cx="5392844" cy="10347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9" name="Shape 1669"/>
          <p:cNvSpPr/>
          <p:nvPr/>
        </p:nvSpPr>
        <p:spPr>
          <a:xfrm>
            <a:off x="15392400" y="12725636"/>
            <a:ext cx="8788941" cy="633178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43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*GU et al. at HKUST with MSRA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Shape 16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427" y="-28086"/>
            <a:ext cx="24542853" cy="1374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Shape 16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910" y="-17778"/>
            <a:ext cx="24495820" cy="1465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Shape 1680"/>
          <p:cNvSpPr/>
          <p:nvPr/>
        </p:nvSpPr>
        <p:spPr>
          <a:xfrm>
            <a:off x="13538200" y="12660840"/>
            <a:ext cx="10715332" cy="904876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0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https://youtu.be/V1eYniJ0Rnk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5" name="Shape 1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41"/>
            <a:ext cx="24384000" cy="14630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E29384-7126-4CBC-A6BC-C3711CCD0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57" y="1279814"/>
            <a:ext cx="22357729" cy="1019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47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 txBox="1">
            <a:spLocks noGrp="1"/>
          </p:cNvSpPr>
          <p:nvPr>
            <p:ph type="title"/>
          </p:nvPr>
        </p:nvSpPr>
        <p:spPr>
          <a:xfrm>
            <a:off x="-21835" y="32460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Geoffrey Hinton’s summary of findings up to today</a:t>
            </a:r>
          </a:p>
        </p:txBody>
      </p:sp>
      <p:sp>
        <p:nvSpPr>
          <p:cNvPr id="1691" name="Shape 1691"/>
          <p:cNvSpPr txBox="1">
            <a:spLocks noGrp="1"/>
          </p:cNvSpPr>
          <p:nvPr>
            <p:ph type="body" idx="1"/>
          </p:nvPr>
        </p:nvSpPr>
        <p:spPr>
          <a:xfrm>
            <a:off x="2370175" y="3860764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Our labeled datasets were thousands of times </a:t>
            </a:r>
            <a:r>
              <a:rPr lang="en-US" sz="5600" b="0" i="0" u="none" strike="noStrike" cap="none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too small</a:t>
            </a: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Our computers were millions of times </a:t>
            </a:r>
            <a:r>
              <a:rPr lang="en-US" sz="5600" b="0" i="0" u="none" strike="noStrike" cap="none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too slow</a:t>
            </a: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lang="en-US" sz="5600" b="0" i="0" u="none" strike="noStrike" cap="none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initialized</a:t>
            </a: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the weights in a </a:t>
            </a:r>
            <a:r>
              <a:rPr lang="en-US" sz="5600" b="0" i="0" u="none" strike="noStrike" cap="none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stupid</a:t>
            </a: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way.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used the </a:t>
            </a:r>
            <a:r>
              <a:rPr lang="en-US" sz="5600" b="0" i="0" u="none" strike="noStrike" cap="none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wrong type of non-linearity</a:t>
            </a: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3" name="Shape 17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287492" y="-2256602"/>
            <a:ext cx="36908340" cy="2306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Shape 1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858" y="998784"/>
            <a:ext cx="24399719" cy="11890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4" name="Shape 17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977" y="20808"/>
            <a:ext cx="20662180" cy="1450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endParaRPr sz="9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0" name="Shape 1730"/>
          <p:cNvSpPr txBox="1">
            <a:spLocks noGrp="1"/>
          </p:cNvSpPr>
          <p:nvPr>
            <p:ph type="body" idx="1"/>
          </p:nvPr>
        </p:nvSpPr>
        <p:spPr>
          <a:xfrm>
            <a:off x="480560" y="3893342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None/>
            </a:pPr>
            <a:endParaRPr sz="56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31" name="Shape 17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629" y="-8972"/>
            <a:ext cx="24384000" cy="1633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Shape 1736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Now?</a:t>
            </a:r>
          </a:p>
        </p:txBody>
      </p:sp>
      <p:sp>
        <p:nvSpPr>
          <p:cNvPr id="1737" name="Shape 1737"/>
          <p:cNvSpPr txBox="1">
            <a:spLocks noGrp="1"/>
          </p:cNvSpPr>
          <p:nvPr>
            <p:ph type="body" idx="1"/>
          </p:nvPr>
        </p:nvSpPr>
        <p:spPr>
          <a:xfrm>
            <a:off x="1100719" y="3404650"/>
            <a:ext cx="22182562" cy="893291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1092200" marR="0" lvl="0" indent="-711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Students/Researchers</a:t>
            </a:r>
          </a:p>
          <a:p>
            <a:pPr marL="1471083" marR="0" lvl="1" indent="-58208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</a:pPr>
            <a:r>
              <a:rPr lang="en-US"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Not too late to be a world expert</a:t>
            </a:r>
          </a:p>
          <a:p>
            <a:pPr marL="1471083" marR="0" lvl="1" indent="-58208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</a:pPr>
            <a:r>
              <a:rPr lang="en-US"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Not too complicated (mathematically)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Practitioner</a:t>
            </a:r>
          </a:p>
          <a:p>
            <a:pPr marL="1471083" marR="0" lvl="1" indent="-58208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</a:pPr>
            <a:r>
              <a:rPr lang="en-US"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Accurate enough to be used in practice</a:t>
            </a:r>
          </a:p>
          <a:p>
            <a:pPr marL="1471083" marR="0" lvl="1" indent="-58208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</a:pPr>
            <a:r>
              <a:rPr lang="en-US"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ready-to-use tools such as TensorFlow</a:t>
            </a:r>
          </a:p>
          <a:p>
            <a:pPr marL="1471083" marR="0" lvl="1" indent="-58208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</a:pPr>
            <a:r>
              <a:rPr lang="en-US" sz="5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easy/simple programming languages such as Python</a:t>
            </a:r>
          </a:p>
          <a:p>
            <a:pPr marL="1092200" marR="0" lvl="0" indent="-711199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 sz="56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all, it is fun!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Shape 1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295" y="204883"/>
            <a:ext cx="24396589" cy="135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Shape 14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06900" y="291416"/>
            <a:ext cx="8583128" cy="4555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Shape 14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1119" y="4605021"/>
            <a:ext cx="6324600" cy="181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Shape 14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1119" y="6785115"/>
            <a:ext cx="6324600" cy="181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Shape 1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1119" y="8965210"/>
            <a:ext cx="6324600" cy="181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Shape 1483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 units</a:t>
            </a:r>
          </a:p>
        </p:txBody>
      </p:sp>
      <p:pic>
        <p:nvPicPr>
          <p:cNvPr id="1484" name="Shape 14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31959" y="4215026"/>
            <a:ext cx="6903179" cy="695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Shape 14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407" y="3976098"/>
            <a:ext cx="5768439" cy="709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Shape 14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14843">
            <a:off x="13700533" y="2834411"/>
            <a:ext cx="7002493" cy="862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Shape 14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2208" y="11857772"/>
            <a:ext cx="8438838" cy="104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Shape 14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37103" y="11805268"/>
            <a:ext cx="9532409" cy="1021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Shape 149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Hardware implementations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False Promises</a:t>
            </a:r>
          </a:p>
        </p:txBody>
      </p:sp>
      <p:sp>
        <p:nvSpPr>
          <p:cNvPr id="1500" name="Shape 1500"/>
          <p:cNvSpPr txBox="1">
            <a:spLocks noGrp="1"/>
          </p:cNvSpPr>
          <p:nvPr>
            <p:ph type="body" idx="1"/>
          </p:nvPr>
        </p:nvSpPr>
        <p:spPr>
          <a:xfrm>
            <a:off x="1996911" y="3458010"/>
            <a:ext cx="20390175" cy="803672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“The Navy revealed the embryo of an electronic computer today that</a:t>
            </a:r>
            <a:r>
              <a:rPr lang="en-US" sz="5600" b="0" i="1" u="sng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it expects will be able to walk, talk, see, write, reproduce itself</a:t>
            </a: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an be conscious of its existence … Dr. Frank Rosenblatt, a research psychologist at the Cornell Aeronautical Laboratory, Buffalo, said </a:t>
            </a:r>
            <a:r>
              <a:rPr lang="en-US" sz="5600" b="0" i="0" u="none" strike="noStrike" cap="none" dirty="0" err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Perceptrons</a:t>
            </a:r>
            <a:r>
              <a:rPr lang="en-US" sz="56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might be fired to the planets as mechanical space explorers”                            July 08, 1958</a:t>
            </a:r>
          </a:p>
        </p:txBody>
      </p:sp>
      <p:pic>
        <p:nvPicPr>
          <p:cNvPr id="1502" name="Shape 15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1887" y="9313939"/>
            <a:ext cx="4591778" cy="69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AND/OR problem: linearly separable?</a:t>
            </a:r>
          </a:p>
        </p:txBody>
      </p:sp>
      <p:pic>
        <p:nvPicPr>
          <p:cNvPr id="1508" name="Shape 15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0605" y="4620885"/>
            <a:ext cx="12982789" cy="6135005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Shape 1509"/>
          <p:cNvSpPr/>
          <p:nvPr/>
        </p:nvSpPr>
        <p:spPr>
          <a:xfrm>
            <a:off x="14619479" y="4268225"/>
            <a:ext cx="5770818" cy="65038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Shape 1514"/>
          <p:cNvSpPr txBox="1">
            <a:spLocks noGrp="1"/>
          </p:cNvSpPr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 b="0" i="0" u="none" strike="noStrike" cap="none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XOR</a:t>
            </a:r>
            <a:r>
              <a:rPr lang="en-US" sz="90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problem: linearly separable?</a:t>
            </a:r>
          </a:p>
        </p:txBody>
      </p:sp>
      <p:pic>
        <p:nvPicPr>
          <p:cNvPr id="1515" name="Shape 15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0605" y="4620885"/>
            <a:ext cx="12982789" cy="613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2886</TotalTime>
  <Words>1141</Words>
  <Application>Microsoft Office PowerPoint</Application>
  <PresentationFormat>사용자 지정</PresentationFormat>
  <Paragraphs>111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Gill Sans</vt:lpstr>
      <vt:lpstr>Arial</vt:lpstr>
      <vt:lpstr>Wingdings</vt:lpstr>
      <vt:lpstr>Helvetica Neue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Logistic regression units</vt:lpstr>
      <vt:lpstr>Hardware implementations</vt:lpstr>
      <vt:lpstr>False Promises</vt:lpstr>
      <vt:lpstr>AND/OR problem: linearly separable?</vt:lpstr>
      <vt:lpstr>XOR problem: linearly separable?</vt:lpstr>
      <vt:lpstr>Perceptrons (1969)  by Marvin Minsky, founder of the MIT AI Lab</vt:lpstr>
      <vt:lpstr>“No one on earth had found a viable way to train*”</vt:lpstr>
      <vt:lpstr>Backpropagation  (1974, 1982 by Paul Werbos, 1986 by Hinton)</vt:lpstr>
      <vt:lpstr>PowerPoint 프레젠테이션</vt:lpstr>
      <vt:lpstr>PowerPoint 프레젠테이션</vt:lpstr>
      <vt:lpstr>PowerPoint 프레젠테이션</vt:lpstr>
      <vt:lpstr>PowerPoint 프레젠테이션</vt:lpstr>
      <vt:lpstr>A BIG problem</vt:lpstr>
      <vt:lpstr>CIFAR</vt:lpstr>
      <vt:lpstr>“Everyone else was doing something different"</vt:lpstr>
      <vt:lpstr>PowerPoint 프레젠테이션</vt:lpstr>
      <vt:lpstr>Breakthrough  in 2006 and 2007 by Hinton and Bengio</vt:lpstr>
      <vt:lpstr>PowerPoint 프레젠테이션</vt:lpstr>
      <vt:lpstr>PowerPoint 프레젠테이션</vt:lpstr>
      <vt:lpstr>PowerPoint 프레젠테이션</vt:lpstr>
      <vt:lpstr>Neural networks that can explain photos</vt:lpstr>
      <vt:lpstr>Deep API Learning*</vt:lpstr>
      <vt:lpstr>PowerPoint 프레젠테이션</vt:lpstr>
      <vt:lpstr>PowerPoint 프레젠테이션</vt:lpstr>
      <vt:lpstr>PowerPoint 프레젠테이션</vt:lpstr>
      <vt:lpstr> Geoffrey Hinton’s summary of findings up to today</vt:lpstr>
      <vt:lpstr>PowerPoint 프레젠테이션</vt:lpstr>
      <vt:lpstr>PowerPoint 프레젠테이션</vt:lpstr>
      <vt:lpstr>PowerPoint 프레젠테이션</vt:lpstr>
      <vt:lpstr>PowerPoint 프레젠테이션</vt:lpstr>
      <vt:lpstr>Why Now?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Machine/Deep Learning with TensorFlow (Python)</dc:title>
  <dc:creator>NAVER</dc:creator>
  <cp:lastModifiedBy> </cp:lastModifiedBy>
  <cp:revision>27</cp:revision>
  <dcterms:modified xsi:type="dcterms:W3CDTF">2018-08-19T11:06:21Z</dcterms:modified>
</cp:coreProperties>
</file>